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439" r:id="rId5"/>
    <p:sldId id="256" r:id="rId6"/>
    <p:sldId id="260" r:id="rId7"/>
    <p:sldId id="2434" r:id="rId8"/>
    <p:sldId id="258" r:id="rId9"/>
    <p:sldId id="2444" r:id="rId10"/>
    <p:sldId id="2445" r:id="rId11"/>
    <p:sldId id="244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512"/>
    <a:srgbClr val="C0F400"/>
    <a:srgbClr val="038B30"/>
    <a:srgbClr val="2F3342"/>
    <a:srgbClr val="05EE55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584" autoAdjust="0"/>
  </p:normalViewPr>
  <p:slideViewPr>
    <p:cSldViewPr snapToGrid="0">
      <p:cViewPr varScale="1">
        <p:scale>
          <a:sx n="87" d="100"/>
          <a:sy n="87" d="100"/>
        </p:scale>
        <p:origin x="365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12/26/2021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12/26/2021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70" r:id="rId9"/>
    <p:sldLayoutId id="2147483669" r:id="rId10"/>
    <p:sldLayoutId id="2147483667" r:id="rId11"/>
    <p:sldLayoutId id="2147483668" r:id="rId12"/>
    <p:sldLayoutId id="2147483666" r:id="rId13"/>
    <p:sldLayoutId id="2147483662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uilding" title="Building">
            <a:extLst>
              <a:ext uri="{FF2B5EF4-FFF2-40B4-BE49-F238E27FC236}">
                <a16:creationId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99BA9F-2F13-4B10-AEF1-61A61D937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saturation sat="3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468"/>
          <a:stretch/>
        </p:blipFill>
        <p:spPr bwMode="auto">
          <a:xfrm>
            <a:off x="2273754" y="0"/>
            <a:ext cx="99182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Wordnet with NLP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SEM V MINI PROJECT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18AC4F92-0752-4CBA-A6C3-49F527C41FAA}"/>
              </a:ext>
            </a:extLst>
          </p:cNvPr>
          <p:cNvSpPr txBox="1">
            <a:spLocks/>
          </p:cNvSpPr>
          <p:nvPr/>
        </p:nvSpPr>
        <p:spPr>
          <a:xfrm>
            <a:off x="7675616" y="5019675"/>
            <a:ext cx="4351910" cy="2964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spc="300" dirty="0">
                <a:solidFill>
                  <a:schemeClr val="bg1"/>
                </a:solidFill>
              </a:rPr>
              <a:t>AYTIJHA CHAKRABORTY</a:t>
            </a:r>
          </a:p>
          <a:p>
            <a:pPr algn="r"/>
            <a:r>
              <a:rPr lang="en-US" sz="1600" b="1" spc="300" dirty="0">
                <a:solidFill>
                  <a:schemeClr val="bg1"/>
                </a:solidFill>
              </a:rPr>
              <a:t>BTECH(CSE-AI/ML)</a:t>
            </a:r>
          </a:p>
          <a:p>
            <a:pPr algn="r"/>
            <a:r>
              <a:rPr lang="en-US" sz="1600" b="1" spc="300" dirty="0">
                <a:solidFill>
                  <a:schemeClr val="bg1"/>
                </a:solidFill>
              </a:rPr>
              <a:t>SEC K, ROLL 15</a:t>
            </a:r>
          </a:p>
          <a:p>
            <a:pPr algn="r"/>
            <a:r>
              <a:rPr lang="en-US" sz="1600" b="1" spc="300" dirty="0">
                <a:solidFill>
                  <a:schemeClr val="bg1"/>
                </a:solidFill>
              </a:rPr>
              <a:t>UNIVERSITY ROLL 1914009</a:t>
            </a:r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DCDED8F-47A9-4F8B-981F-AE550E732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32"/>
          <a:stretch/>
        </p:blipFill>
        <p:spPr bwMode="auto">
          <a:xfrm>
            <a:off x="-71015" y="-1"/>
            <a:ext cx="122630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7748" y="1943833"/>
            <a:ext cx="6695528" cy="584252"/>
          </a:xfrm>
        </p:spPr>
        <p:txBody>
          <a:bodyPr>
            <a:noAutofit/>
          </a:bodyPr>
          <a:lstStyle/>
          <a:p>
            <a:r>
              <a:rPr lang="en-US" sz="3700" dirty="0"/>
              <a:t>OUTLINE OF THE PRESENTATION</a:t>
            </a:r>
            <a:endParaRPr lang="en-US" sz="3700" dirty="0">
              <a:solidFill>
                <a:srgbClr val="2F334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2601676"/>
            <a:ext cx="6609256" cy="2128751"/>
          </a:xfrm>
        </p:spPr>
        <p:txBody>
          <a:bodyPr>
            <a:normAutofit/>
          </a:bodyPr>
          <a:lstStyle/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dirty="0"/>
              <a:t>NLP ABSTRACT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F3342"/>
                </a:solidFill>
              </a:rPr>
              <a:t>WORDNET AND CORPUS READERS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dirty="0"/>
              <a:t>PROJECT ABSTRACT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F3342"/>
                </a:solidFill>
              </a:rPr>
              <a:t>PROJECT PIPELINE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dirty="0"/>
              <a:t>GLOSSARY</a:t>
            </a:r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BE6476FF-36D4-413D-ADA8-53243DB22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21">
            <a:extLst>
              <a:ext uri="{FF2B5EF4-FFF2-40B4-BE49-F238E27FC236}">
                <a16:creationId xmlns:a16="http://schemas.microsoft.com/office/drawing/2014/main" id="{D8F09D70-EB96-448D-8279-48C8F8AEE79B}"/>
              </a:ext>
            </a:extLst>
          </p:cNvPr>
          <p:cNvSpPr txBox="1">
            <a:spLocks/>
          </p:cNvSpPr>
          <p:nvPr/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>
                <a:lnSpc>
                  <a:spcPct val="150000"/>
                </a:lnSpc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wo buildings" title="two buildings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67292B3-D05A-4F13-9EED-CB2441D4E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25" r="26121"/>
          <a:stretch/>
        </p:blipFill>
        <p:spPr bwMode="auto">
          <a:xfrm>
            <a:off x="6740347" y="0"/>
            <a:ext cx="54428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711" y="1180761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4560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002846"/>
            <a:ext cx="5464629" cy="587876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2" y="1620735"/>
            <a:ext cx="4958100" cy="365125"/>
          </a:xfrm>
        </p:spPr>
        <p:txBody>
          <a:bodyPr/>
          <a:lstStyle/>
          <a:p>
            <a:r>
              <a:rPr lang="en-US" sz="1600" dirty="0"/>
              <a:t>AND IT’S APPLICATION IN ML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232526"/>
            <a:ext cx="5138057" cy="33967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Natural Language Processing, or NLP for short, is broadly defined as the automatic manipulation of natural language, like speech and text, by software.</a:t>
            </a:r>
          </a:p>
          <a:p>
            <a:r>
              <a:rPr lang="en-US" dirty="0"/>
              <a:t>Applications of NLP can be diverse,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Tokenization and Text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Captioning</a:t>
            </a:r>
          </a:p>
          <a:p>
            <a:r>
              <a:rPr lang="en-US" dirty="0"/>
              <a:t>And many more…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249885" cy="6858000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D4AF935-09A6-410F-8A96-2CA30DDDF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70" r="6472"/>
          <a:stretch/>
        </p:blipFill>
        <p:spPr bwMode="auto">
          <a:xfrm>
            <a:off x="0" y="0"/>
            <a:ext cx="7249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en-US" dirty="0"/>
              <a:t>AND OTHER CORPUS READERS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WordNet is one of the available Corpus Readers in </a:t>
            </a:r>
            <a:r>
              <a:rPr lang="en-US" i="1" dirty="0" err="1"/>
              <a:t>nltk.corpus</a:t>
            </a:r>
            <a:r>
              <a:rPr lang="en-US" dirty="0"/>
              <a:t>. It is a large lexical database of English, compiled by Princeton Uni. It contains of Synsets - sets of cognitive synonyms (synsets), each expressing a distinct concept. These Synsets are then interlinked by means of conceptual, semantic and lexical relations.</a:t>
            </a:r>
          </a:p>
          <a:p>
            <a:pPr marL="0" indent="0">
              <a:buNone/>
            </a:pPr>
            <a:r>
              <a:rPr lang="en-US" dirty="0"/>
              <a:t>WordNet labels the semantic relations among words, and the majority of its relations connect words from the same part of speech (POS). Thus, WordNet really consists of four sub-nets, one each for nouns, verbs, adjectives and adverbs, with few cross-POS pointers.</a:t>
            </a:r>
          </a:p>
          <a:p>
            <a:pPr marL="0" indent="0">
              <a:buNone/>
            </a:pPr>
            <a:r>
              <a:rPr lang="en-US" dirty="0"/>
              <a:t>A Corpus Reader, in general, provides a variety of methods to read data from the corpus, depending on the format of the corpus. NLTK provides corpus readers like WordNet, </a:t>
            </a:r>
            <a:r>
              <a:rPr lang="en-US" dirty="0" err="1"/>
              <a:t>FrameNet</a:t>
            </a:r>
            <a:r>
              <a:rPr lang="en-US" dirty="0"/>
              <a:t>, Plaintext Corpora, and </a:t>
            </a:r>
            <a:r>
              <a:rPr lang="en-US" dirty="0" err="1"/>
              <a:t>PropBank</a:t>
            </a:r>
            <a:r>
              <a:rPr lang="en-US" dirty="0"/>
              <a:t>.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1F9C8F-B284-4FE9-A76C-49BE3BEE3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CARAMEL POPCORN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0" y="1368333"/>
            <a:ext cx="3464717" cy="82391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Project Abstract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This project (named Caramel Popcorn) is a small-scale implementation of a Movie Analysis System. This means that upon being provided the details of a movie, the probability of it making a huge success can be accurately predicted.</a:t>
            </a:r>
          </a:p>
          <a:p>
            <a:pPr marL="0" indent="0">
              <a:buNone/>
            </a:pPr>
            <a:r>
              <a:rPr lang="en-US" dirty="0"/>
              <a:t>This project attempts to predict how successful a movie will be in the Box Office, even before it is actually released.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32B2A-F443-47DA-A5C9-E0CCEC6C2F2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398" y="1284289"/>
            <a:ext cx="3464717" cy="82391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Pipeline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pipeline of the project includes three components as of now: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Data Scraping [Modules Used: BeautifulSoup]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Feature Exploration and Engineering [Languages Used: Python]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NLP Classification [Modules Used: NLTK, MultinomialNB, SVC] [Corpus Used: WordNet]</a:t>
            </a:r>
          </a:p>
        </p:txBody>
      </p:sp>
      <p:pic>
        <p:nvPicPr>
          <p:cNvPr id="10" name="Picture Placeholder 9" descr="two buildings" title="two buildings">
            <a:extLst>
              <a:ext uri="{FF2B5EF4-FFF2-40B4-BE49-F238E27FC236}">
                <a16:creationId xmlns:a16="http://schemas.microsoft.com/office/drawing/2014/main" id="{2F31814F-08FA-4F6F-AB72-C15E456914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4D97B7F-8A32-4842-AFEC-B43EB19748DF}"/>
              </a:ext>
            </a:extLst>
          </p:cNvPr>
          <p:cNvSpPr txBox="1">
            <a:spLocks/>
          </p:cNvSpPr>
          <p:nvPr/>
        </p:nvSpPr>
        <p:spPr>
          <a:xfrm>
            <a:off x="-639575" y="804109"/>
            <a:ext cx="6076915" cy="407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spc="600" dirty="0"/>
              <a:t>MOVIE ANALYSER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7EB6C90-ADBA-4E6C-81DF-AC1A00AB0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4" r="29628" b="147"/>
          <a:stretch/>
        </p:blipFill>
        <p:spPr bwMode="auto">
          <a:xfrm>
            <a:off x="4659080" y="489290"/>
            <a:ext cx="2873835" cy="592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79A0E87-0658-4A5C-B23D-1B28746F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57C644-B9B0-437B-8DCC-4175AAAB0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>
              <a:lumMod val="50000"/>
              <a:alpha val="717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845958E-C15E-417D-A445-1BE75CD9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5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26C5F-80B7-40E2-9859-33A2E275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CD01F5-43DE-4D85-8C24-A6485F81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Flow of pipeline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90CEB3-8B60-4B70-BAB8-6B9667629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15" y="1204554"/>
            <a:ext cx="10215565" cy="543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1188720"/>
            <a:ext cx="3464717" cy="5107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Stopwords – Words that have no particular meaning/contribution to the text, and are hence omitted.</a:t>
            </a:r>
          </a:p>
          <a:p>
            <a:r>
              <a:rPr lang="en-US" dirty="0"/>
              <a:t>Lemmatization – The process of reducing words to their atomic forms, </a:t>
            </a:r>
            <a:r>
              <a:rPr lang="en-US" dirty="0" err="1"/>
              <a:t>eg.</a:t>
            </a:r>
            <a:r>
              <a:rPr lang="en-US" dirty="0"/>
              <a:t> – </a:t>
            </a:r>
            <a:r>
              <a:rPr lang="en-US" b="1" i="1" dirty="0"/>
              <a:t>children</a:t>
            </a:r>
            <a:r>
              <a:rPr lang="en-US" dirty="0"/>
              <a:t> to </a:t>
            </a:r>
            <a:r>
              <a:rPr lang="en-US" b="1" i="1" dirty="0"/>
              <a:t>child</a:t>
            </a:r>
            <a:r>
              <a:rPr lang="en-US" dirty="0"/>
              <a:t>, </a:t>
            </a:r>
            <a:r>
              <a:rPr lang="en-US" b="1" i="1" dirty="0"/>
              <a:t>changing</a:t>
            </a:r>
            <a:r>
              <a:rPr lang="en-US" dirty="0"/>
              <a:t> to </a:t>
            </a:r>
            <a:r>
              <a:rPr lang="en-US" b="1" i="1" dirty="0"/>
              <a:t>change</a:t>
            </a:r>
            <a:r>
              <a:rPr lang="en-US" dirty="0"/>
              <a:t>.</a:t>
            </a:r>
          </a:p>
          <a:p>
            <a:r>
              <a:rPr lang="en-US" dirty="0"/>
              <a:t>Count Vectorization – The process of counting the number of occurrences of each word that appears in a document, and then turning it into an encoded vector of those counts.</a:t>
            </a:r>
          </a:p>
          <a:p>
            <a:r>
              <a:rPr lang="en-US" sz="1600" dirty="0"/>
              <a:t>Df – Document Frequency measures the importance of documents in a whole set of the corpus.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1" y="535409"/>
            <a:ext cx="3464717" cy="5920919"/>
          </a:xfrm>
        </p:spPr>
        <p:txBody>
          <a:bodyPr>
            <a:noAutofit/>
          </a:bodyPr>
          <a:lstStyle/>
          <a:p>
            <a:r>
              <a:rPr lang="en-US" sz="1500" dirty="0" err="1"/>
              <a:t>Idf</a:t>
            </a:r>
            <a:r>
              <a:rPr lang="en-US" sz="1500" dirty="0"/>
              <a:t> – It is the inverse of the document frequency which measures the informativeness of a term. It is very low for the most occurring words such as stop words.</a:t>
            </a:r>
          </a:p>
          <a:p>
            <a:r>
              <a:rPr lang="en-US" sz="1500" dirty="0" err="1"/>
              <a:t>Tf</a:t>
            </a:r>
            <a:r>
              <a:rPr lang="en-US" sz="1500" dirty="0"/>
              <a:t> –Term Frequency is a measure of the frequency of a word in a document, accounting for the length of the document and the generality of the word.</a:t>
            </a:r>
          </a:p>
          <a:p>
            <a:r>
              <a:rPr lang="en-US" sz="1500" dirty="0"/>
              <a:t>Support Vectors – They are data points that are closer to the hyperplane and influence the position and orientation of the hyperplane. Using these support vectors, we maximize the margin of the classifier.</a:t>
            </a:r>
          </a:p>
        </p:txBody>
      </p:sp>
      <p:pic>
        <p:nvPicPr>
          <p:cNvPr id="10" name="Picture Placeholder 9" descr="two buildings" title="two buildings">
            <a:extLst>
              <a:ext uri="{FF2B5EF4-FFF2-40B4-BE49-F238E27FC236}">
                <a16:creationId xmlns:a16="http://schemas.microsoft.com/office/drawing/2014/main" id="{2F31814F-08FA-4F6F-AB72-C15E456914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4D97B7F-8A32-4842-AFEC-B43EB19748DF}"/>
              </a:ext>
            </a:extLst>
          </p:cNvPr>
          <p:cNvSpPr txBox="1">
            <a:spLocks/>
          </p:cNvSpPr>
          <p:nvPr/>
        </p:nvSpPr>
        <p:spPr>
          <a:xfrm>
            <a:off x="-639575" y="804109"/>
            <a:ext cx="6076915" cy="407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0" spc="6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AF9B63D-66EC-4CDE-89B2-F1A830E00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54" r="50650"/>
          <a:stretch/>
        </p:blipFill>
        <p:spPr bwMode="auto">
          <a:xfrm>
            <a:off x="4659081" y="489290"/>
            <a:ext cx="2873833" cy="59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2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B02D2D0-F2E9-4AD6-8FBB-3ED2FACC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15" y="-6299"/>
            <a:ext cx="12263014" cy="690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1790021"/>
            <a:ext cx="6609256" cy="1508126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9FDCAA0A-980E-4E01-8FDA-B5368F091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8301" y="3430028"/>
            <a:ext cx="6235397" cy="1631979"/>
          </a:xfrm>
        </p:spPr>
        <p:txBody>
          <a:bodyPr>
            <a:normAutofit/>
          </a:bodyPr>
          <a:lstStyle/>
          <a:p>
            <a:r>
              <a:rPr lang="en-US" sz="1400" dirty="0"/>
              <a:t>AYTIJHA CHAKRABORTY</a:t>
            </a:r>
          </a:p>
          <a:p>
            <a:r>
              <a:rPr lang="en-US" sz="1400" dirty="0"/>
              <a:t>BTECH(CSE-AI/ML)</a:t>
            </a:r>
          </a:p>
          <a:p>
            <a:r>
              <a:rPr lang="en-US" sz="1400" dirty="0"/>
              <a:t>SEC K, ROLL 15</a:t>
            </a:r>
          </a:p>
          <a:p>
            <a:r>
              <a:rPr lang="en-US" sz="1400" dirty="0"/>
              <a:t>UNIVERSITY ROLL 1914009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19B998-C0F0-415C-AF4D-F10DCCD30A2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tf56051434_win32</Template>
  <TotalTime>283</TotalTime>
  <Words>609</Words>
  <Application>Microsoft Office PowerPoint</Application>
  <PresentationFormat>Widescreen</PresentationFormat>
  <Paragraphs>527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Office Theme</vt:lpstr>
      <vt:lpstr>Wordnet with NLP</vt:lpstr>
      <vt:lpstr>OUTLINE OF THE PRESENTATION</vt:lpstr>
      <vt:lpstr>Natural Language processing</vt:lpstr>
      <vt:lpstr>WORDNET</vt:lpstr>
      <vt:lpstr>CARAMEL POPCORN</vt:lpstr>
      <vt:lpstr>Flow of pipeline</vt:lpstr>
      <vt:lpstr>gLOSSARY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Wordnet with NLP</dc:title>
  <dc:creator>Aytijha Chakraborty</dc:creator>
  <cp:lastModifiedBy>Aytijha Chakraborty</cp:lastModifiedBy>
  <cp:revision>6</cp:revision>
  <dcterms:created xsi:type="dcterms:W3CDTF">2021-12-25T18:50:29Z</dcterms:created>
  <dcterms:modified xsi:type="dcterms:W3CDTF">2021-12-26T06:43:12Z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